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lear Sans Regular" charset="1" panose="020B0503030202020304"/>
      <p:regular r:id="rId10"/>
    </p:embeddedFont>
    <p:embeddedFont>
      <p:font typeface="Clear Sans Regular Bold" charset="1" panose="020B0603030202020304"/>
      <p:regular r:id="rId11"/>
    </p:embeddedFont>
    <p:embeddedFont>
      <p:font typeface="Clear Sans Regular Italics" charset="1" panose="020B0503030202090304"/>
      <p:regular r:id="rId12"/>
    </p:embeddedFont>
    <p:embeddedFont>
      <p:font typeface="Clear Sans Regular Bold Italics" charset="1" panose="020B0603030202090304"/>
      <p:regular r:id="rId13"/>
    </p:embeddedFont>
    <p:embeddedFont>
      <p:font typeface="Baloo" charset="1" panose="030809020403020202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6.gif" Type="http://schemas.openxmlformats.org/officeDocument/2006/relationships/image"/><Relationship Id="rId4" Target="../media/image19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1.gif" Type="http://schemas.openxmlformats.org/officeDocument/2006/relationships/image"/><Relationship Id="rId4" Target="../media/image7.gif" Type="http://schemas.openxmlformats.org/officeDocument/2006/relationships/image"/><Relationship Id="rId5" Target="../media/image8.gif" Type="http://schemas.openxmlformats.org/officeDocument/2006/relationships/image"/><Relationship Id="rId6" Target="../media/image9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276484"/>
            <a:ext cx="15555091" cy="6100426"/>
            <a:chOff x="0" y="0"/>
            <a:chExt cx="20740121" cy="813390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82264"/>
              <a:ext cx="20740121" cy="5080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2500">
                  <a:solidFill>
                    <a:srgbClr val="FFFAEF"/>
                  </a:solidFill>
                  <a:latin typeface="Baloo"/>
                </a:rPr>
                <a:t>Mandarin Square Capturing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7237564"/>
              <a:ext cx="20740121" cy="902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FFFAEF"/>
                  </a:solidFill>
                  <a:latin typeface="Clear Sans Regular"/>
                </a:rPr>
                <a:t>Presented by Group 08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69779"/>
              <a:ext cx="20740121" cy="72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AEF"/>
                  </a:solidFill>
                  <a:latin typeface="Clear Sans Regular"/>
                </a:rPr>
                <a:t>Trường Công Nghệ Thông Tin và Truyền Thông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rot="5400000">
            <a:off x="2310738" y="4172522"/>
            <a:ext cx="3803740" cy="842521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28700" y="1028700"/>
            <a:ext cx="367402" cy="346352"/>
            <a:chOff x="0" y="0"/>
            <a:chExt cx="489869" cy="461803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0">
              <a:off x="0" y="205275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rot="0">
              <a:off x="0" y="410931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6356600" y="9076225"/>
            <a:ext cx="902700" cy="182075"/>
            <a:chOff x="0" y="0"/>
            <a:chExt cx="2128209" cy="429260"/>
          </a:xfrm>
        </p:grpSpPr>
        <p:sp>
          <p:nvSpPr>
            <p:cNvPr name="Freeform 12" id="12"/>
            <p:cNvSpPr/>
            <p:nvPr/>
          </p:nvSpPr>
          <p:spPr>
            <a:xfrm>
              <a:off x="0" y="-5080"/>
              <a:ext cx="2128209" cy="434340"/>
            </a:xfrm>
            <a:custGeom>
              <a:avLst/>
              <a:gdLst/>
              <a:ahLst/>
              <a:cxnLst/>
              <a:rect r="r" b="b" t="t" l="l"/>
              <a:pathLst>
                <a:path h="434340" w="2128209">
                  <a:moveTo>
                    <a:pt x="2110429" y="187960"/>
                  </a:moveTo>
                  <a:lnTo>
                    <a:pt x="1848809" y="11430"/>
                  </a:lnTo>
                  <a:cubicBezTo>
                    <a:pt x="1831029" y="0"/>
                    <a:pt x="1808169" y="3810"/>
                    <a:pt x="1795469" y="21590"/>
                  </a:cubicBezTo>
                  <a:cubicBezTo>
                    <a:pt x="1784039" y="39370"/>
                    <a:pt x="1787849" y="62230"/>
                    <a:pt x="1805629" y="74930"/>
                  </a:cubicBezTo>
                  <a:lnTo>
                    <a:pt x="196437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379" y="257810"/>
                  </a:lnTo>
                  <a:lnTo>
                    <a:pt x="1805629" y="364490"/>
                  </a:lnTo>
                  <a:cubicBezTo>
                    <a:pt x="1787849" y="375920"/>
                    <a:pt x="1784039" y="400050"/>
                    <a:pt x="1795469" y="417830"/>
                  </a:cubicBezTo>
                  <a:cubicBezTo>
                    <a:pt x="1803089" y="429260"/>
                    <a:pt x="1814519" y="434340"/>
                    <a:pt x="1827219" y="434340"/>
                  </a:cubicBezTo>
                  <a:cubicBezTo>
                    <a:pt x="1834839" y="434340"/>
                    <a:pt x="1842459" y="431800"/>
                    <a:pt x="1848809" y="427990"/>
                  </a:cubicBezTo>
                  <a:lnTo>
                    <a:pt x="2111699" y="251460"/>
                  </a:lnTo>
                  <a:cubicBezTo>
                    <a:pt x="2121859" y="243840"/>
                    <a:pt x="2128209" y="232410"/>
                    <a:pt x="2128209" y="219710"/>
                  </a:cubicBezTo>
                  <a:cubicBezTo>
                    <a:pt x="2128209" y="207010"/>
                    <a:pt x="2121859" y="195580"/>
                    <a:pt x="2110429" y="187960"/>
                  </a:cubicBezTo>
                  <a:close/>
                </a:path>
              </a:pathLst>
            </a:custGeom>
            <a:solidFill>
              <a:srgbClr val="FFFAEF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rot="-7094170">
            <a:off x="14148180" y="-2590072"/>
            <a:ext cx="7036829" cy="7237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645" r="0" b="477"/>
          <a:stretch>
            <a:fillRect/>
          </a:stretch>
        </p:blipFill>
        <p:spPr>
          <a:xfrm flipH="false" flipV="false" rot="0">
            <a:off x="3765008" y="391214"/>
            <a:ext cx="10757984" cy="95045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570701" y="965692"/>
            <a:ext cx="11146599" cy="83556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rot="-7408585">
            <a:off x="4499355" y="-533795"/>
            <a:ext cx="9289290" cy="1036981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421807" y="3375281"/>
            <a:ext cx="9444385" cy="3536439"/>
            <a:chOff x="0" y="0"/>
            <a:chExt cx="12592514" cy="471525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233"/>
              <a:ext cx="12592514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Baloo"/>
                </a:rPr>
                <a:t>Thanks for listening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019927"/>
              <a:ext cx="12592514" cy="66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2"/>
                </a:lnSpc>
              </a:pPr>
              <a:r>
                <a:rPr lang="en-US" sz="3125">
                  <a:solidFill>
                    <a:srgbClr val="000000"/>
                  </a:solidFill>
                  <a:latin typeface="Clear Sans Regular"/>
                </a:rPr>
                <a:t>Any questions ?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rot="0"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rot="2927178">
            <a:off x="2119528" y="-963026"/>
            <a:ext cx="12725595" cy="1420582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873312">
            <a:off x="7975567" y="3035514"/>
            <a:ext cx="11748976" cy="11578082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014180" y="3712648"/>
            <a:ext cx="3437142" cy="3357587"/>
            <a:chOff x="0" y="0"/>
            <a:chExt cx="4828540" cy="4716780"/>
          </a:xfrm>
        </p:grpSpPr>
        <p:sp>
          <p:nvSpPr>
            <p:cNvPr name="Freeform 5" id="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634207" y="3712648"/>
            <a:ext cx="3437142" cy="3357587"/>
            <a:chOff x="0" y="0"/>
            <a:chExt cx="4828540" cy="4716780"/>
          </a:xfrm>
        </p:grpSpPr>
        <p:sp>
          <p:nvSpPr>
            <p:cNvPr name="Freeform 7" id="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280442" y="3712648"/>
            <a:ext cx="3437142" cy="3357587"/>
            <a:chOff x="0" y="0"/>
            <a:chExt cx="4828540" cy="4716780"/>
          </a:xfrm>
        </p:grpSpPr>
        <p:sp>
          <p:nvSpPr>
            <p:cNvPr name="Freeform 9" id="9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919084" y="3712648"/>
            <a:ext cx="3437142" cy="3357587"/>
            <a:chOff x="0" y="0"/>
            <a:chExt cx="4828540" cy="4716780"/>
          </a:xfrm>
        </p:grpSpPr>
        <p:sp>
          <p:nvSpPr>
            <p:cNvPr name="Freeform 11" id="11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2205593" y="7466956"/>
            <a:ext cx="3054316" cy="1617598"/>
            <a:chOff x="0" y="0"/>
            <a:chExt cx="4072422" cy="215679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4072422" cy="1551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Nguyen Thi Huong Giang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627701"/>
              <a:ext cx="4072422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 Regular"/>
                </a:rPr>
                <a:t>20204909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825620" y="7466956"/>
            <a:ext cx="3054316" cy="1612836"/>
            <a:chOff x="0" y="0"/>
            <a:chExt cx="4072422" cy="215044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38100"/>
              <a:ext cx="4072422" cy="1551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Nguyen Huu Tuan Duy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618176"/>
              <a:ext cx="4072422" cy="4639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2"/>
                </a:lnSpc>
              </a:pPr>
              <a:r>
                <a:rPr lang="en-US" sz="2225">
                  <a:solidFill>
                    <a:srgbClr val="000000"/>
                  </a:solidFill>
                  <a:latin typeface="Clear Sans Regular"/>
                </a:rPr>
                <a:t>20204907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110497" y="7466956"/>
            <a:ext cx="3054316" cy="1610931"/>
            <a:chOff x="0" y="0"/>
            <a:chExt cx="4072422" cy="214790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38100"/>
              <a:ext cx="4072422" cy="1551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Duong Tung Giang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618176"/>
              <a:ext cx="4072422" cy="522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82"/>
                </a:lnSpc>
              </a:pPr>
              <a:r>
                <a:rPr lang="en-US" sz="2525">
                  <a:solidFill>
                    <a:srgbClr val="000000"/>
                  </a:solidFill>
                  <a:latin typeface="Clear Sans Regular"/>
                </a:rPr>
                <a:t>20204908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806976" y="893022"/>
            <a:ext cx="10674048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Group Members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471855" y="7466956"/>
            <a:ext cx="3054316" cy="1611883"/>
            <a:chOff x="0" y="0"/>
            <a:chExt cx="4072422" cy="2149178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38100"/>
              <a:ext cx="4072422" cy="1551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Nguyen Trung Dung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608651"/>
              <a:ext cx="4072422" cy="426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20204906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rot="-10800000">
            <a:off x="0" y="-32502"/>
            <a:ext cx="3468258" cy="308905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452024" y="1737010"/>
            <a:ext cx="14047554" cy="1510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4"/>
              </a:lnSpc>
            </a:pPr>
            <a:r>
              <a:rPr lang="en-US" sz="9912">
                <a:solidFill>
                  <a:srgbClr val="000000"/>
                </a:solidFill>
                <a:latin typeface="Baloo"/>
              </a:rPr>
              <a:t>Outline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30927" y="5594026"/>
            <a:ext cx="4660707" cy="1825556"/>
            <a:chOff x="0" y="0"/>
            <a:chExt cx="6214276" cy="243407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20783"/>
              <a:ext cx="6214276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6214276" cy="1551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1. </a:t>
              </a:r>
              <a:r>
                <a:rPr lang="en-US" sz="3600">
                  <a:solidFill>
                    <a:srgbClr val="000000"/>
                  </a:solidFill>
                  <a:latin typeface="Baloo"/>
                </a:rPr>
                <a:t>Detailed    requirement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667301" y="5555926"/>
            <a:ext cx="4757851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2.  Use case and Interaction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99222" y="5555926"/>
            <a:ext cx="4757851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3. Design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1028700"/>
            <a:ext cx="367402" cy="346352"/>
            <a:chOff x="0" y="0"/>
            <a:chExt cx="489869" cy="461803"/>
          </a:xfrm>
        </p:grpSpPr>
        <p:sp>
          <p:nvSpPr>
            <p:cNvPr name="AutoShape 10" id="10"/>
            <p:cNvSpPr/>
            <p:nvPr/>
          </p:nvSpPr>
          <p:spPr>
            <a:xfrm rot="0">
              <a:off x="0" y="0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rot="0">
              <a:off x="0" y="205275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rot="0">
              <a:off x="0" y="410931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70477" t="23497" r="0" b="0"/>
          <a:stretch>
            <a:fillRect/>
          </a:stretch>
        </p:blipFill>
        <p:spPr>
          <a:xfrm rot="-5400000">
            <a:off x="12514025" y="4513025"/>
            <a:ext cx="3215480" cy="833247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rot="0">
            <a:off x="2971100" y="4449461"/>
            <a:ext cx="549281" cy="82564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rot="0">
            <a:off x="14609387" y="4643173"/>
            <a:ext cx="737522" cy="67599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rot="0">
            <a:off x="8812199" y="4405401"/>
            <a:ext cx="663603" cy="9137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090262">
            <a:off x="-2969613" y="5184636"/>
            <a:ext cx="8774007" cy="763338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47405" y="1924368"/>
            <a:ext cx="14080952" cy="713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5"/>
              </a:lnSpc>
            </a:pPr>
            <a:r>
              <a:rPr lang="en-US" sz="2300">
                <a:solidFill>
                  <a:srgbClr val="000000"/>
                </a:solidFill>
                <a:latin typeface="Clear Sans Regular"/>
              </a:rPr>
              <a:t>+ On the main screen:</a:t>
            </a:r>
          </a:p>
          <a:p>
            <a:pPr algn="just">
              <a:lnSpc>
                <a:spcPts val="3565"/>
              </a:lnSpc>
            </a:pPr>
            <a:r>
              <a:rPr lang="en-US" sz="2300">
                <a:solidFill>
                  <a:srgbClr val="000000"/>
                </a:solidFill>
                <a:latin typeface="Clear Sans Regular"/>
              </a:rPr>
              <a:t>   </a:t>
            </a:r>
            <a:r>
              <a:rPr lang="en-US" sz="2300">
                <a:solidFill>
                  <a:srgbClr val="000000"/>
                </a:solidFill>
                <a:latin typeface="Clear Sans Regular"/>
              </a:rPr>
              <a:t>• Start: start the game. For convenient, you do not have to create different difficulties</a:t>
            </a:r>
          </a:p>
          <a:p>
            <a:pPr algn="just">
              <a:lnSpc>
                <a:spcPts val="3565"/>
              </a:lnSpc>
            </a:pPr>
            <a:r>
              <a:rPr lang="en-US" sz="2300">
                <a:solidFill>
                  <a:srgbClr val="000000"/>
                </a:solidFill>
                <a:latin typeface="Clear Sans Regular"/>
              </a:rPr>
              <a:t>   </a:t>
            </a:r>
            <a:r>
              <a:rPr lang="en-US" sz="2300">
                <a:solidFill>
                  <a:srgbClr val="000000"/>
                </a:solidFill>
                <a:latin typeface="Clear Sans Regular"/>
              </a:rPr>
              <a:t>• Exit: exit the program. Be sure to ask users if they really want to quit the game</a:t>
            </a:r>
          </a:p>
          <a:p>
            <a:pPr algn="just">
              <a:lnSpc>
                <a:spcPts val="3565"/>
              </a:lnSpc>
            </a:pPr>
            <a:r>
              <a:rPr lang="en-US" sz="2300">
                <a:solidFill>
                  <a:srgbClr val="000000"/>
                </a:solidFill>
                <a:latin typeface="Clear Sans Regular"/>
              </a:rPr>
              <a:t>   </a:t>
            </a:r>
            <a:r>
              <a:rPr lang="en-US" sz="2300">
                <a:solidFill>
                  <a:srgbClr val="000000"/>
                </a:solidFill>
                <a:latin typeface="Clear Sans Regular"/>
              </a:rPr>
              <a:t>• Help: Show guide for playing the game</a:t>
            </a:r>
          </a:p>
          <a:p>
            <a:pPr algn="just">
              <a:lnSpc>
                <a:spcPts val="3565"/>
              </a:lnSpc>
            </a:pPr>
          </a:p>
          <a:p>
            <a:pPr algn="just">
              <a:lnSpc>
                <a:spcPts val="3565"/>
              </a:lnSpc>
            </a:pPr>
            <a:r>
              <a:rPr lang="en-US" sz="2300">
                <a:solidFill>
                  <a:srgbClr val="000000"/>
                </a:solidFill>
                <a:latin typeface="Clear Sans Regular"/>
              </a:rPr>
              <a:t>+ In the game:</a:t>
            </a:r>
          </a:p>
          <a:p>
            <a:pPr algn="just">
              <a:lnSpc>
                <a:spcPts val="3565"/>
              </a:lnSpc>
            </a:pPr>
            <a:r>
              <a:rPr lang="en-US" sz="2300">
                <a:solidFill>
                  <a:srgbClr val="000000"/>
                </a:solidFill>
                <a:latin typeface="Clear Sans Regular"/>
              </a:rPr>
              <a:t>   </a:t>
            </a:r>
            <a:r>
              <a:rPr lang="en-US" sz="2300">
                <a:solidFill>
                  <a:srgbClr val="000000"/>
                </a:solidFill>
                <a:latin typeface="Clear Sans Regular"/>
              </a:rPr>
              <a:t>• Gameboard: The gameboard consists of 10 squares, divided into 2 rows, and 2 half-circle on the 2 ends    of the board. Initially, each square has 5 small gems, and each half-circle has 1 big gem. Each small gem equals 1 point, and each big gem equals 5 points.</a:t>
            </a:r>
          </a:p>
          <a:p>
            <a:pPr algn="just">
              <a:lnSpc>
                <a:spcPts val="3565"/>
              </a:lnSpc>
            </a:pPr>
            <a:r>
              <a:rPr lang="en-US" sz="2300">
                <a:solidFill>
                  <a:srgbClr val="000000"/>
                </a:solidFill>
                <a:latin typeface="Clear Sans Regular"/>
              </a:rPr>
              <a:t>  </a:t>
            </a:r>
            <a:r>
              <a:rPr lang="en-US" sz="2300">
                <a:solidFill>
                  <a:srgbClr val="000000"/>
                </a:solidFill>
                <a:latin typeface="Clear Sans Regular"/>
              </a:rPr>
              <a:t>• For each turn, the application must show clearly whose turn it is. A player will select a square and a  direction to spread the gems. He got points when after finishing spreading, there is one empty square followed by a square with gems. The score the got for that turn is equal to the number of gems in that followed square (see the gameplay for more details about streaks)</a:t>
            </a:r>
          </a:p>
          <a:p>
            <a:pPr algn="just">
              <a:lnSpc>
                <a:spcPts val="3565"/>
              </a:lnSpc>
            </a:pPr>
            <a:r>
              <a:rPr lang="en-US" sz="2300">
                <a:solidFill>
                  <a:srgbClr val="000000"/>
                </a:solidFill>
                <a:latin typeface="Clear Sans Regular"/>
              </a:rPr>
              <a:t>  </a:t>
            </a:r>
            <a:r>
              <a:rPr lang="en-US" sz="2300">
                <a:solidFill>
                  <a:srgbClr val="000000"/>
                </a:solidFill>
                <a:latin typeface="Clear Sans Regular"/>
              </a:rPr>
              <a:t>• The game ends when there is no gem in both half-circles. The application must notify who is the winner and the score of each player</a:t>
            </a:r>
          </a:p>
          <a:p>
            <a:pPr algn="just">
              <a:lnSpc>
                <a:spcPts val="3565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847995" y="573541"/>
            <a:ext cx="10907661" cy="1900985"/>
            <a:chOff x="0" y="0"/>
            <a:chExt cx="14543547" cy="253464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834190"/>
              <a:ext cx="14543547" cy="731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44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4543547" cy="1381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6"/>
                </a:lnSpc>
              </a:pPr>
              <a:r>
                <a:rPr lang="en-US" sz="6573">
                  <a:solidFill>
                    <a:srgbClr val="000000"/>
                  </a:solidFill>
                  <a:latin typeface="Baloo"/>
                </a:rPr>
                <a:t>1. </a:t>
              </a:r>
              <a:r>
                <a:rPr lang="en-US" sz="6573">
                  <a:solidFill>
                    <a:srgbClr val="000000"/>
                  </a:solidFill>
                  <a:latin typeface="Baloo"/>
                </a:rPr>
                <a:t>Detailed requirement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090262">
            <a:off x="-2969613" y="5184636"/>
            <a:ext cx="8774007" cy="76333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1664" t="0" r="2589" b="750"/>
          <a:stretch>
            <a:fillRect/>
          </a:stretch>
        </p:blipFill>
        <p:spPr>
          <a:xfrm flipH="false" flipV="false" rot="0">
            <a:off x="2279854" y="2061587"/>
            <a:ext cx="8043942" cy="6163825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47995" y="573541"/>
            <a:ext cx="10907661" cy="1900985"/>
            <a:chOff x="0" y="0"/>
            <a:chExt cx="14543547" cy="253464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834190"/>
              <a:ext cx="14543547" cy="731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44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4543547" cy="1381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6"/>
                </a:lnSpc>
              </a:pPr>
              <a:r>
                <a:rPr lang="en-US" sz="6573">
                  <a:solidFill>
                    <a:srgbClr val="000000"/>
                  </a:solidFill>
                  <a:latin typeface="Baloo"/>
                </a:rPr>
                <a:t>2. Use case and Interaction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685230" y="3146047"/>
            <a:ext cx="7200751" cy="380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1"/>
              </a:lnSpc>
              <a:spcBef>
                <a:spcPct val="0"/>
              </a:spcBef>
            </a:pPr>
            <a:r>
              <a:rPr lang="en-US" sz="2893">
                <a:solidFill>
                  <a:srgbClr val="000000"/>
                </a:solidFill>
                <a:latin typeface="Clear Sans Regular Bold"/>
              </a:rPr>
              <a:t>Interaction</a:t>
            </a:r>
            <a:r>
              <a:rPr lang="en-US" sz="2893">
                <a:solidFill>
                  <a:srgbClr val="000000"/>
                </a:solidFill>
                <a:latin typeface="Clear Sans Regular"/>
              </a:rPr>
              <a:t>:  </a:t>
            </a:r>
          </a:p>
          <a:p>
            <a:pPr>
              <a:lnSpc>
                <a:spcPts val="3761"/>
              </a:lnSpc>
              <a:spcBef>
                <a:spcPct val="0"/>
              </a:spcBef>
            </a:pPr>
            <a:r>
              <a:rPr lang="en-US" sz="2893">
                <a:solidFill>
                  <a:srgbClr val="000000"/>
                </a:solidFill>
                <a:latin typeface="Clear Sans Regular"/>
              </a:rPr>
              <a:t>   +  User can start the game by clicking on </a:t>
            </a:r>
          </a:p>
          <a:p>
            <a:pPr>
              <a:lnSpc>
                <a:spcPts val="3761"/>
              </a:lnSpc>
              <a:spcBef>
                <a:spcPct val="0"/>
              </a:spcBef>
            </a:pPr>
            <a:r>
              <a:rPr lang="en-US" sz="2893">
                <a:solidFill>
                  <a:srgbClr val="000000"/>
                </a:solidFill>
                <a:latin typeface="Clear Sans Regular"/>
              </a:rPr>
              <a:t>        Play  button</a:t>
            </a:r>
          </a:p>
          <a:p>
            <a:pPr>
              <a:lnSpc>
                <a:spcPts val="3761"/>
              </a:lnSpc>
              <a:spcBef>
                <a:spcPct val="0"/>
              </a:spcBef>
            </a:pPr>
            <a:r>
              <a:rPr lang="en-US" sz="2893">
                <a:solidFill>
                  <a:srgbClr val="000000"/>
                </a:solidFill>
                <a:latin typeface="Clear Sans Regular"/>
              </a:rPr>
              <a:t>   +  User can see the guide by clicking on </a:t>
            </a:r>
          </a:p>
          <a:p>
            <a:pPr>
              <a:lnSpc>
                <a:spcPts val="3761"/>
              </a:lnSpc>
              <a:spcBef>
                <a:spcPct val="0"/>
              </a:spcBef>
            </a:pPr>
            <a:r>
              <a:rPr lang="en-US" sz="2893">
                <a:solidFill>
                  <a:srgbClr val="000000"/>
                </a:solidFill>
                <a:latin typeface="Clear Sans Regular"/>
              </a:rPr>
              <a:t>        Help button</a:t>
            </a:r>
          </a:p>
          <a:p>
            <a:pPr>
              <a:lnSpc>
                <a:spcPts val="3761"/>
              </a:lnSpc>
              <a:spcBef>
                <a:spcPct val="0"/>
              </a:spcBef>
            </a:pPr>
            <a:r>
              <a:rPr lang="en-US" sz="2893">
                <a:solidFill>
                  <a:srgbClr val="000000"/>
                </a:solidFill>
                <a:latin typeface="Clear Sans Regular"/>
              </a:rPr>
              <a:t>   +  User can exit the game by clicking on</a:t>
            </a:r>
          </a:p>
          <a:p>
            <a:pPr>
              <a:lnSpc>
                <a:spcPts val="3761"/>
              </a:lnSpc>
              <a:spcBef>
                <a:spcPct val="0"/>
              </a:spcBef>
            </a:pPr>
            <a:r>
              <a:rPr lang="en-US" sz="2893">
                <a:solidFill>
                  <a:srgbClr val="000000"/>
                </a:solidFill>
                <a:latin typeface="Clear Sans Regular"/>
              </a:rPr>
              <a:t>        Exit button</a:t>
            </a:r>
          </a:p>
          <a:p>
            <a:pPr>
              <a:lnSpc>
                <a:spcPts val="37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090262">
            <a:off x="-2969613" y="5184636"/>
            <a:ext cx="8774007" cy="76333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341217" y="2471421"/>
            <a:ext cx="10107711" cy="669113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47995" y="573541"/>
            <a:ext cx="10907661" cy="3795760"/>
            <a:chOff x="0" y="0"/>
            <a:chExt cx="14543547" cy="506101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360556"/>
              <a:ext cx="14543547" cy="731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44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4543547" cy="3908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546"/>
                </a:lnSpc>
              </a:pPr>
              <a:r>
                <a:rPr lang="en-US" sz="6573">
                  <a:solidFill>
                    <a:srgbClr val="000000"/>
                  </a:solidFill>
                  <a:latin typeface="Baloo"/>
                </a:rPr>
                <a:t>3. Design</a:t>
              </a:r>
            </a:p>
            <a:p>
              <a:pPr>
                <a:lnSpc>
                  <a:spcPts val="6500"/>
                </a:lnSpc>
              </a:pPr>
              <a:r>
                <a:rPr lang="en-US" sz="5000">
                  <a:solidFill>
                    <a:srgbClr val="000000"/>
                  </a:solidFill>
                  <a:latin typeface="Baloo"/>
                </a:rPr>
                <a:t>    3.1. General Class Diagram</a:t>
              </a:r>
            </a:p>
            <a:p>
              <a:pPr>
                <a:lnSpc>
                  <a:spcPts val="8546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68003" y="2564986"/>
            <a:ext cx="15091297" cy="55862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090262">
            <a:off x="-2969613" y="5184636"/>
            <a:ext cx="8774007" cy="763338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02247" y="318421"/>
            <a:ext cx="10907661" cy="289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89"/>
              </a:lnSpc>
            </a:pPr>
            <a:r>
              <a:rPr lang="en-US" sz="6299">
                <a:solidFill>
                  <a:srgbClr val="000000"/>
                </a:solidFill>
                <a:latin typeface="Baloo"/>
              </a:rPr>
              <a:t>   3. Design</a:t>
            </a:r>
          </a:p>
          <a:p>
            <a:pPr>
              <a:lnSpc>
                <a:spcPts val="6500"/>
              </a:lnSpc>
            </a:pPr>
            <a:r>
              <a:rPr lang="en-US" sz="5000">
                <a:solidFill>
                  <a:srgbClr val="000000"/>
                </a:solidFill>
                <a:latin typeface="Baloo"/>
              </a:rPr>
              <a:t>    3.2. Several Class Diagram</a:t>
            </a:r>
          </a:p>
          <a:p>
            <a:pPr>
              <a:lnSpc>
                <a:spcPts val="854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76542" y="2554616"/>
            <a:ext cx="14734916" cy="51777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090262">
            <a:off x="-2969613" y="5184636"/>
            <a:ext cx="8774007" cy="76333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667956" y="2880996"/>
            <a:ext cx="11566373" cy="544832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47995" y="573541"/>
            <a:ext cx="10907661" cy="4614910"/>
            <a:chOff x="0" y="0"/>
            <a:chExt cx="14543547" cy="615321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452756"/>
              <a:ext cx="14543547" cy="731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44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4543547" cy="5000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546"/>
                </a:lnSpc>
              </a:pPr>
              <a:r>
                <a:rPr lang="en-US" sz="6573">
                  <a:solidFill>
                    <a:srgbClr val="000000"/>
                  </a:solidFill>
                  <a:latin typeface="Baloo"/>
                </a:rPr>
                <a:t>3. Design</a:t>
              </a:r>
            </a:p>
            <a:p>
              <a:pPr>
                <a:lnSpc>
                  <a:spcPts val="6500"/>
                </a:lnSpc>
              </a:pPr>
              <a:r>
                <a:rPr lang="en-US" sz="5000">
                  <a:solidFill>
                    <a:srgbClr val="000000"/>
                  </a:solidFill>
                  <a:latin typeface="Baloo"/>
                </a:rPr>
                <a:t>    3.3. Detailed for class/ method</a:t>
              </a:r>
            </a:p>
            <a:p>
              <a:pPr>
                <a:lnSpc>
                  <a:spcPts val="6500"/>
                </a:lnSpc>
              </a:pPr>
              <a:r>
                <a:rPr lang="en-US" sz="5000">
                  <a:solidFill>
                    <a:srgbClr val="000000"/>
                  </a:solidFill>
                  <a:latin typeface="Baloo"/>
                </a:rPr>
                <a:t>            </a:t>
              </a:r>
            </a:p>
            <a:p>
              <a:pPr>
                <a:lnSpc>
                  <a:spcPts val="8546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DAFGam8QXiY</dc:identifier>
  <dcterms:modified xsi:type="dcterms:W3CDTF">2011-08-01T06:04:30Z</dcterms:modified>
  <cp:revision>1</cp:revision>
  <dc:title>Mandarin Square Capturing</dc:title>
</cp:coreProperties>
</file>